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9" r:id="rId4"/>
    <p:sldId id="258" r:id="rId5"/>
    <p:sldId id="260" r:id="rId6"/>
    <p:sldId id="261" r:id="rId7"/>
    <p:sldId id="263" r:id="rId8"/>
    <p:sldId id="264" r:id="rId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17" name="16 Marcador de pie de página"/>
          <p:cNvSpPr>
            <a:spLocks noGrp="1"/>
          </p:cNvSpPr>
          <p:nvPr>
            <p:ph type="ftr" sz="quarter" idx="11"/>
          </p:nvPr>
        </p:nvSpPr>
        <p:spPr/>
        <p:txBody>
          <a:bodyPr/>
          <a:lstStyle/>
          <a:p>
            <a:endParaRPr lang="es-VE"/>
          </a:p>
        </p:txBody>
      </p:sp>
      <p:sp>
        <p:nvSpPr>
          <p:cNvPr id="29" name="28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a:xfrm>
            <a:off x="7924800" y="6416675"/>
            <a:ext cx="762000" cy="365125"/>
          </a:xfrm>
        </p:spPr>
        <p:txBody>
          <a:bodyPr/>
          <a:lstStyle/>
          <a:p>
            <a:fld id="{C9F17B7D-C335-4D35-8D00-DFB03FFEA297}"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7B682B4-A679-482C-8DB3-081E8DCA73E6}" type="datetimeFigureOut">
              <a:rPr lang="es-VE" smtClean="0"/>
              <a:pPr/>
              <a:t>10/03/2010</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C9F17B7D-C335-4D35-8D00-DFB03FFEA297}"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7B682B4-A679-482C-8DB3-081E8DCA73E6}" type="datetimeFigureOut">
              <a:rPr lang="es-VE" smtClean="0"/>
              <a:pPr/>
              <a:t>10/03/2010</a:t>
            </a:fld>
            <a:endParaRPr lang="es-VE"/>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VE"/>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9F17B7D-C335-4D35-8D00-DFB03FFEA297}" type="slidenum">
              <a:rPr lang="es-VE" smtClean="0"/>
              <a:pPr/>
              <a:t>‹Nº›</a:t>
            </a:fld>
            <a:endParaRPr lang="es-VE"/>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286512" y="5500702"/>
            <a:ext cx="2571768" cy="1200329"/>
          </a:xfrm>
          <a:prstGeom prst="rect">
            <a:avLst/>
          </a:prstGeom>
          <a:noFill/>
        </p:spPr>
        <p:txBody>
          <a:bodyPr wrap="square" rtlCol="0">
            <a:spAutoFit/>
          </a:bodyPr>
          <a:lstStyle/>
          <a:p>
            <a:r>
              <a:rPr lang="es-VE" dirty="0" err="1" smtClean="0"/>
              <a:t>Integrants</a:t>
            </a:r>
            <a:r>
              <a:rPr lang="es-VE" dirty="0" smtClean="0"/>
              <a:t>: </a:t>
            </a:r>
          </a:p>
          <a:p>
            <a:r>
              <a:rPr lang="es-VE" dirty="0" smtClean="0"/>
              <a:t>Oriana Barrera</a:t>
            </a:r>
          </a:p>
          <a:p>
            <a:r>
              <a:rPr lang="es-VE" dirty="0" err="1" smtClean="0"/>
              <a:t>Jaimar</a:t>
            </a:r>
            <a:r>
              <a:rPr lang="es-VE" dirty="0" smtClean="0"/>
              <a:t> Castro </a:t>
            </a:r>
          </a:p>
          <a:p>
            <a:r>
              <a:rPr lang="es-VE" dirty="0" err="1" smtClean="0"/>
              <a:t>Matias</a:t>
            </a:r>
            <a:r>
              <a:rPr lang="es-VE" dirty="0" smtClean="0"/>
              <a:t> </a:t>
            </a:r>
            <a:r>
              <a:rPr lang="es-VE" dirty="0" err="1" smtClean="0"/>
              <a:t>Bruckner</a:t>
            </a:r>
            <a:endParaRPr lang="es-VE" dirty="0"/>
          </a:p>
        </p:txBody>
      </p:sp>
      <p:sp>
        <p:nvSpPr>
          <p:cNvPr id="9" name="8 CuadroTexto"/>
          <p:cNvSpPr txBox="1"/>
          <p:nvPr/>
        </p:nvSpPr>
        <p:spPr>
          <a:xfrm>
            <a:off x="2000232" y="0"/>
            <a:ext cx="4643470" cy="646331"/>
          </a:xfrm>
          <a:prstGeom prst="rect">
            <a:avLst/>
          </a:prstGeom>
          <a:noFill/>
        </p:spPr>
        <p:txBody>
          <a:bodyPr wrap="square" rtlCol="0">
            <a:spAutoFit/>
          </a:bodyPr>
          <a:lstStyle/>
          <a:p>
            <a:pPr algn="ctr"/>
            <a:r>
              <a:rPr lang="es-VE" dirty="0" smtClean="0"/>
              <a:t>Simón Bolívar </a:t>
            </a:r>
            <a:r>
              <a:rPr lang="es-VE" dirty="0" err="1" smtClean="0"/>
              <a:t>University</a:t>
            </a:r>
            <a:endParaRPr lang="es-VE" dirty="0" smtClean="0"/>
          </a:p>
          <a:p>
            <a:pPr algn="ctr"/>
            <a:r>
              <a:rPr lang="es-VE" dirty="0" err="1" smtClean="0"/>
              <a:t>English</a:t>
            </a:r>
            <a:r>
              <a:rPr lang="es-VE" dirty="0" smtClean="0"/>
              <a:t> </a:t>
            </a:r>
            <a:r>
              <a:rPr lang="es-VE" dirty="0" err="1" smtClean="0"/>
              <a:t>Deparment</a:t>
            </a:r>
            <a:r>
              <a:rPr lang="es-VE" dirty="0" smtClean="0"/>
              <a:t> </a:t>
            </a:r>
            <a:endParaRPr lang="es-VE" dirty="0"/>
          </a:p>
        </p:txBody>
      </p:sp>
      <p:sp>
        <p:nvSpPr>
          <p:cNvPr id="10" name="1 Título"/>
          <p:cNvSpPr txBox="1">
            <a:spLocks/>
          </p:cNvSpPr>
          <p:nvPr/>
        </p:nvSpPr>
        <p:spPr>
          <a:xfrm>
            <a:off x="500034" y="2428868"/>
            <a:ext cx="8229600" cy="1143000"/>
          </a:xfrm>
          <a:prstGeom prst="rect">
            <a:avLst/>
          </a:prstGeom>
        </p:spPr>
        <p:txBody>
          <a:bodyPr vert="horz" lIns="45720" tIns="0" rIns="45720" bIns="0" anchor="b">
            <a:normAutofit/>
            <a:scene3d>
              <a:camera prst="orthographicFront"/>
              <a:lightRig rig="soft" dir="t">
                <a:rot lat="0" lon="0" rev="1722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VE" sz="4800" b="1" i="0" u="none" strike="noStrike" kern="1200" cap="all" spc="0" normalizeH="0" baseline="0" noProof="0" dirty="0" err="1"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uLnTx/>
                <a:uFillTx/>
                <a:latin typeface="+mj-lt"/>
                <a:ea typeface="+mj-ea"/>
                <a:cs typeface="+mj-cs"/>
              </a:rPr>
              <a:t>Spatial</a:t>
            </a:r>
            <a:r>
              <a:rPr kumimoji="0" lang="es-VE" sz="4800" b="1" i="0" u="none" strike="noStrike" kern="1200" cap="all" spc="0" normalizeH="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uLnTx/>
                <a:uFillTx/>
                <a:latin typeface="+mj-lt"/>
                <a:ea typeface="+mj-ea"/>
                <a:cs typeface="+mj-cs"/>
              </a:rPr>
              <a:t> </a:t>
            </a:r>
            <a:r>
              <a:rPr kumimoji="0" lang="es-VE" sz="4800" b="1" i="0" u="none" strike="noStrike" kern="1200" cap="all" spc="0" normalizeH="0" noProof="0" dirty="0" err="1"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uLnTx/>
                <a:uFillTx/>
                <a:latin typeface="+mj-lt"/>
                <a:ea typeface="+mj-ea"/>
                <a:cs typeface="+mj-cs"/>
              </a:rPr>
              <a:t>Organization</a:t>
            </a:r>
            <a:r>
              <a:rPr kumimoji="0" lang="es-VE" sz="4800" b="1" i="0" u="none" strike="noStrike" kern="1200" cap="all"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uLnTx/>
                <a:uFillTx/>
                <a:latin typeface="+mj-lt"/>
                <a:ea typeface="+mj-ea"/>
                <a:cs typeface="+mj-cs"/>
              </a:rPr>
              <a:t> </a:t>
            </a:r>
            <a:endParaRPr kumimoji="0" lang="es-VE" sz="4800" b="1" i="0" u="none" strike="noStrike" kern="1200" cap="all"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VE" dirty="0" err="1" smtClean="0"/>
              <a:t>Introduction</a:t>
            </a:r>
            <a:endParaRPr lang="es-VE" dirty="0"/>
          </a:p>
        </p:txBody>
      </p:sp>
      <p:sp>
        <p:nvSpPr>
          <p:cNvPr id="9" name="2 Marcador de contenido"/>
          <p:cNvSpPr>
            <a:spLocks noGrp="1"/>
          </p:cNvSpPr>
          <p:nvPr>
            <p:ph idx="1"/>
          </p:nvPr>
        </p:nvSpPr>
        <p:spPr>
          <a:xfrm>
            <a:off x="2928926" y="1571612"/>
            <a:ext cx="6257940" cy="4709160"/>
          </a:xfrm>
        </p:spPr>
        <p:txBody>
          <a:bodyPr>
            <a:normAutofit/>
          </a:bodyPr>
          <a:lstStyle/>
          <a:p>
            <a:pPr>
              <a:buNone/>
            </a:pPr>
            <a:r>
              <a:rPr lang="en-US" sz="2000" dirty="0" smtClean="0"/>
              <a:t>	</a:t>
            </a:r>
            <a:endParaRPr lang="es-VE" sz="2000" dirty="0"/>
          </a:p>
        </p:txBody>
      </p:sp>
      <p:pic>
        <p:nvPicPr>
          <p:cNvPr id="17410" name="Picture 2" descr="http://www.arqhys.com/articulos/urbanismo-nuevo.jpg"/>
          <p:cNvPicPr>
            <a:picLocks noChangeAspect="1" noChangeArrowheads="1"/>
          </p:cNvPicPr>
          <p:nvPr/>
        </p:nvPicPr>
        <p:blipFill>
          <a:blip r:embed="rId2" cstate="print"/>
          <a:srcRect/>
          <a:stretch>
            <a:fillRect/>
          </a:stretch>
        </p:blipFill>
        <p:spPr bwMode="auto">
          <a:xfrm>
            <a:off x="3214678" y="1857364"/>
            <a:ext cx="3000396" cy="3741806"/>
          </a:xfrm>
          <a:prstGeom prst="rect">
            <a:avLst/>
          </a:prstGeom>
          <a:noFill/>
        </p:spPr>
      </p:pic>
      <p:sp>
        <p:nvSpPr>
          <p:cNvPr id="5" name="4 CuadroTexto"/>
          <p:cNvSpPr txBox="1"/>
          <p:nvPr/>
        </p:nvSpPr>
        <p:spPr>
          <a:xfrm>
            <a:off x="2071670" y="2214554"/>
            <a:ext cx="2071702" cy="2246769"/>
          </a:xfrm>
          <a:prstGeom prst="rect">
            <a:avLst/>
          </a:prstGeom>
          <a:noFill/>
        </p:spPr>
        <p:txBody>
          <a:bodyPr wrap="square" rtlCol="0">
            <a:spAutoFit/>
          </a:bodyPr>
          <a:lstStyle/>
          <a:p>
            <a:r>
              <a:rPr lang="es-VE" sz="14000" dirty="0" smtClean="0">
                <a:solidFill>
                  <a:schemeClr val="bg1"/>
                </a:solidFill>
              </a:rPr>
              <a:t>¿</a:t>
            </a:r>
            <a:endParaRPr lang="es-VE" sz="14000" dirty="0">
              <a:solidFill>
                <a:schemeClr val="bg1"/>
              </a:solidFill>
            </a:endParaRPr>
          </a:p>
        </p:txBody>
      </p:sp>
      <p:sp>
        <p:nvSpPr>
          <p:cNvPr id="6" name="5 CuadroTexto"/>
          <p:cNvSpPr txBox="1"/>
          <p:nvPr/>
        </p:nvSpPr>
        <p:spPr>
          <a:xfrm>
            <a:off x="6286512" y="2571744"/>
            <a:ext cx="2000264" cy="2246769"/>
          </a:xfrm>
          <a:prstGeom prst="rect">
            <a:avLst/>
          </a:prstGeom>
          <a:noFill/>
        </p:spPr>
        <p:txBody>
          <a:bodyPr wrap="square" rtlCol="0">
            <a:spAutoFit/>
          </a:bodyPr>
          <a:lstStyle/>
          <a:p>
            <a:r>
              <a:rPr lang="es-VE" sz="14000" dirty="0" smtClean="0">
                <a:solidFill>
                  <a:schemeClr val="bg1"/>
                </a:solidFill>
              </a:rPr>
              <a:t>?</a:t>
            </a:r>
            <a:endParaRPr lang="es-VE" sz="14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Basic Concepts</a:t>
            </a:r>
            <a:endParaRPr lang="es-VE" dirty="0"/>
          </a:p>
        </p:txBody>
      </p:sp>
      <p:sp>
        <p:nvSpPr>
          <p:cNvPr id="3" name="2 Marcador de contenido"/>
          <p:cNvSpPr>
            <a:spLocks noGrp="1"/>
          </p:cNvSpPr>
          <p:nvPr>
            <p:ph idx="1"/>
          </p:nvPr>
        </p:nvSpPr>
        <p:spPr/>
        <p:txBody>
          <a:bodyPr/>
          <a:lstStyle/>
          <a:p>
            <a:r>
              <a:rPr lang="en-US" b="1" dirty="0" smtClean="0"/>
              <a:t>Location</a:t>
            </a:r>
            <a:r>
              <a:rPr lang="en-US" dirty="0" smtClean="0"/>
              <a:t> </a:t>
            </a:r>
          </a:p>
          <a:p>
            <a:r>
              <a:rPr lang="en-US" b="1" dirty="0" smtClean="0"/>
              <a:t>Distance</a:t>
            </a:r>
          </a:p>
          <a:p>
            <a:r>
              <a:rPr lang="en-US" b="1" dirty="0" smtClean="0"/>
              <a:t>Density</a:t>
            </a:r>
          </a:p>
          <a:p>
            <a:r>
              <a:rPr lang="en-US" b="1" dirty="0" smtClean="0"/>
              <a:t>Direction</a:t>
            </a:r>
          </a:p>
          <a:p>
            <a:r>
              <a:rPr lang="en-US" b="1" dirty="0" smtClean="0"/>
              <a:t>Arrangement</a:t>
            </a:r>
            <a:endParaRPr lang="es-VE" dirty="0"/>
          </a:p>
        </p:txBody>
      </p:sp>
      <p:pic>
        <p:nvPicPr>
          <p:cNvPr id="14338" name="Picture 2" descr="C:\Users\Amparo\AppData\Local\Microsoft\Windows\Temporary Internet Files\Content.IE5\1NRSTFSI\MPj03995800000[1].jpg"/>
          <p:cNvPicPr>
            <a:picLocks noChangeAspect="1" noChangeArrowheads="1"/>
          </p:cNvPicPr>
          <p:nvPr/>
        </p:nvPicPr>
        <p:blipFill>
          <a:blip r:embed="rId2" cstate="print"/>
          <a:srcRect/>
          <a:stretch>
            <a:fillRect/>
          </a:stretch>
        </p:blipFill>
        <p:spPr bwMode="auto">
          <a:xfrm>
            <a:off x="4714876" y="2643182"/>
            <a:ext cx="2504661" cy="31315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Can urban planners influence a city spatial structure?</a:t>
            </a:r>
            <a:endParaRPr lang="es-VE" dirty="0"/>
          </a:p>
        </p:txBody>
      </p:sp>
      <p:sp>
        <p:nvSpPr>
          <p:cNvPr id="3" name="2 Marcador de contenido"/>
          <p:cNvSpPr>
            <a:spLocks noGrp="1"/>
          </p:cNvSpPr>
          <p:nvPr>
            <p:ph idx="1"/>
          </p:nvPr>
        </p:nvSpPr>
        <p:spPr>
          <a:xfrm>
            <a:off x="3786182" y="2243142"/>
            <a:ext cx="5357850" cy="3186122"/>
          </a:xfrm>
        </p:spPr>
        <p:txBody>
          <a:bodyPr>
            <a:normAutofit/>
          </a:bodyPr>
          <a:lstStyle/>
          <a:p>
            <a:pPr>
              <a:buNone/>
            </a:pPr>
            <a:r>
              <a:rPr lang="en-US" sz="2000" dirty="0" smtClean="0"/>
              <a:t>	Should urban planners attempt to change a city’s spatial structure in order to improve a city’s performance in particular sector such as transport, environment or access</a:t>
            </a:r>
            <a:r>
              <a:rPr lang="es-VE" sz="2000" dirty="0" smtClean="0"/>
              <a:t> </a:t>
            </a:r>
            <a:r>
              <a:rPr lang="en-US" sz="2000" dirty="0" smtClean="0"/>
              <a:t>to jobs by the poor? The chances to do so are rather limited and they are long range, but they nevertheless exist</a:t>
            </a:r>
            <a:endParaRPr lang="es-VE" sz="2000" dirty="0" smtClean="0"/>
          </a:p>
        </p:txBody>
      </p:sp>
      <p:pic>
        <p:nvPicPr>
          <p:cNvPr id="16386" name="Picture 2" descr="http://www.cip-formacion.com/web/images/stories/cursos/urbanismo.jpg"/>
          <p:cNvPicPr>
            <a:picLocks noChangeAspect="1" noChangeArrowheads="1"/>
          </p:cNvPicPr>
          <p:nvPr/>
        </p:nvPicPr>
        <p:blipFill>
          <a:blip r:embed="rId2" cstate="print"/>
          <a:srcRect/>
          <a:stretch>
            <a:fillRect/>
          </a:stretch>
        </p:blipFill>
        <p:spPr bwMode="auto">
          <a:xfrm>
            <a:off x="642910" y="3357562"/>
            <a:ext cx="3000376" cy="300037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1143000"/>
          </a:xfrm>
        </p:spPr>
        <p:txBody>
          <a:bodyPr>
            <a:normAutofit fontScale="90000"/>
          </a:bodyPr>
          <a:lstStyle/>
          <a:p>
            <a:r>
              <a:rPr lang="en-US" dirty="0" smtClean="0"/>
              <a:t>Do cities’ shape tend to converge toward a standard spatial organization?</a:t>
            </a:r>
            <a:r>
              <a:rPr lang="es-VE" dirty="0" smtClean="0"/>
              <a:t/>
            </a:r>
            <a:br>
              <a:rPr lang="es-VE" dirty="0" smtClean="0"/>
            </a:br>
            <a:endParaRPr lang="es-VE" dirty="0"/>
          </a:p>
        </p:txBody>
      </p:sp>
      <p:sp>
        <p:nvSpPr>
          <p:cNvPr id="4" name="3 Marcador de contenido"/>
          <p:cNvSpPr>
            <a:spLocks noGrp="1"/>
          </p:cNvSpPr>
          <p:nvPr>
            <p:ph idx="1"/>
          </p:nvPr>
        </p:nvSpPr>
        <p:spPr>
          <a:xfrm>
            <a:off x="-142908" y="2457456"/>
            <a:ext cx="5214942" cy="2328866"/>
          </a:xfrm>
        </p:spPr>
        <p:txBody>
          <a:bodyPr>
            <a:normAutofit/>
          </a:bodyPr>
          <a:lstStyle/>
          <a:p>
            <a:pPr>
              <a:buNone/>
            </a:pPr>
            <a:r>
              <a:rPr lang="en-US" sz="2000" dirty="0" smtClean="0"/>
              <a:t>	From the available empirical evidence it seems that large cities tend to become less </a:t>
            </a:r>
            <a:r>
              <a:rPr lang="en-US" sz="2000" dirty="0" err="1" smtClean="0"/>
              <a:t>monocentric</a:t>
            </a:r>
            <a:r>
              <a:rPr lang="en-US" sz="2000" dirty="0" smtClean="0"/>
              <a:t> and that as a consequence the share of transit is eroding in most cities of the world, in spite of heavy investments and subsidies.</a:t>
            </a:r>
            <a:endParaRPr lang="es-VE" sz="2000" dirty="0"/>
          </a:p>
        </p:txBody>
      </p:sp>
      <p:pic>
        <p:nvPicPr>
          <p:cNvPr id="15362" name="Picture 2" descr="http://www.inmoley.com/CURSOS-LIBRERIA/URBANISMO1"/>
          <p:cNvPicPr>
            <a:picLocks noChangeAspect="1" noChangeArrowheads="1"/>
          </p:cNvPicPr>
          <p:nvPr/>
        </p:nvPicPr>
        <p:blipFill>
          <a:blip r:embed="rId2" cstate="print"/>
          <a:srcRect/>
          <a:stretch>
            <a:fillRect/>
          </a:stretch>
        </p:blipFill>
        <p:spPr bwMode="auto">
          <a:xfrm>
            <a:off x="5000628" y="4000504"/>
            <a:ext cx="3714744" cy="268486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Urban Spatial Structures</a:t>
            </a:r>
            <a:endParaRPr lang="es-VE" dirty="0"/>
          </a:p>
        </p:txBody>
      </p:sp>
      <p:sp>
        <p:nvSpPr>
          <p:cNvPr id="3" name="2 Marcador de contenido"/>
          <p:cNvSpPr>
            <a:spLocks noGrp="1"/>
          </p:cNvSpPr>
          <p:nvPr>
            <p:ph idx="1"/>
          </p:nvPr>
        </p:nvSpPr>
        <p:spPr>
          <a:xfrm>
            <a:off x="2928926" y="1720236"/>
            <a:ext cx="6257940" cy="4709160"/>
          </a:xfrm>
        </p:spPr>
        <p:txBody>
          <a:bodyPr>
            <a:normAutofit/>
          </a:bodyPr>
          <a:lstStyle/>
          <a:p>
            <a:pPr>
              <a:buNone/>
            </a:pPr>
            <a:r>
              <a:rPr lang="en-US" sz="2000" dirty="0" smtClean="0"/>
              <a:t>	In order to evaluate the performance of various urban spatial structures it is necessary to establish some indicators which could be used to measure some of the most important spatial characteristics</a:t>
            </a:r>
          </a:p>
          <a:p>
            <a:r>
              <a:rPr lang="en-US" sz="2000" dirty="0" smtClean="0"/>
              <a:t>The pattern of daily trips</a:t>
            </a:r>
          </a:p>
          <a:p>
            <a:r>
              <a:rPr lang="en-US" sz="2000" dirty="0" smtClean="0"/>
              <a:t>The average built-up density</a:t>
            </a:r>
            <a:endParaRPr lang="es-VE" sz="2000" dirty="0" smtClean="0"/>
          </a:p>
          <a:p>
            <a:r>
              <a:rPr lang="en-US" sz="2000" dirty="0" smtClean="0"/>
              <a:t>Density profile and density gradient </a:t>
            </a:r>
            <a:endParaRPr lang="es-VE" sz="2000" dirty="0" smtClean="0"/>
          </a:p>
          <a:p>
            <a:endParaRPr lang="es-VE" sz="2000" dirty="0"/>
          </a:p>
        </p:txBody>
      </p:sp>
      <p:pic>
        <p:nvPicPr>
          <p:cNvPr id="20482" name="Picture 2" descr="http://1.bp.blogspot.com/_iKk_tZh1WLQ/SWr_svKyCCI/AAAAAAAAAK0/xblGeA4HIvM/s320/urbanismo.jpg"/>
          <p:cNvPicPr>
            <a:picLocks noChangeAspect="1" noChangeArrowheads="1"/>
          </p:cNvPicPr>
          <p:nvPr/>
        </p:nvPicPr>
        <p:blipFill>
          <a:blip r:embed="rId2" cstate="print"/>
          <a:srcRect/>
          <a:stretch>
            <a:fillRect/>
          </a:stretch>
        </p:blipFill>
        <p:spPr bwMode="auto">
          <a:xfrm>
            <a:off x="500034" y="4286256"/>
            <a:ext cx="2366991" cy="235912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1143000"/>
          </a:xfrm>
        </p:spPr>
        <p:txBody>
          <a:bodyPr>
            <a:normAutofit fontScale="90000"/>
          </a:bodyPr>
          <a:lstStyle/>
          <a:p>
            <a:r>
              <a:rPr lang="en-US" dirty="0" smtClean="0"/>
              <a:t>Spatial Organization from Architecture’s Perspective.</a:t>
            </a:r>
            <a:r>
              <a:rPr lang="es-VE" dirty="0" smtClean="0"/>
              <a:t/>
            </a:r>
            <a:br>
              <a:rPr lang="es-VE" dirty="0" smtClean="0"/>
            </a:br>
            <a:endParaRPr lang="es-VE" dirty="0"/>
          </a:p>
        </p:txBody>
      </p:sp>
      <p:sp>
        <p:nvSpPr>
          <p:cNvPr id="3" name="2 Marcador de contenido"/>
          <p:cNvSpPr>
            <a:spLocks noGrp="1"/>
          </p:cNvSpPr>
          <p:nvPr>
            <p:ph idx="1"/>
          </p:nvPr>
        </p:nvSpPr>
        <p:spPr>
          <a:xfrm>
            <a:off x="714348" y="1571612"/>
            <a:ext cx="5472122" cy="4709160"/>
          </a:xfrm>
        </p:spPr>
        <p:txBody>
          <a:bodyPr>
            <a:normAutofit/>
          </a:bodyPr>
          <a:lstStyle/>
          <a:p>
            <a:pPr>
              <a:buNone/>
            </a:pPr>
            <a:r>
              <a:rPr lang="en-US" sz="2000" dirty="0" smtClean="0"/>
              <a:t>	We must take in consideration that architecture, being a complex career that involves all aspects such as laws, planning, and economy is also much related to urban planning, and in consequence to the spatial organization of the city or populated center in which it takes any action.</a:t>
            </a:r>
            <a:endParaRPr lang="es-VE" sz="2000" dirty="0"/>
          </a:p>
        </p:txBody>
      </p:sp>
      <p:pic>
        <p:nvPicPr>
          <p:cNvPr id="18434" name="Picture 2" descr="C:\Program Files (x86)\Microsoft Office\MEDIA\CAGCAT10\j0235319.wmf"/>
          <p:cNvPicPr>
            <a:picLocks noChangeAspect="1" noChangeArrowheads="1"/>
          </p:cNvPicPr>
          <p:nvPr/>
        </p:nvPicPr>
        <p:blipFill>
          <a:blip r:embed="rId2" cstate="print"/>
          <a:srcRect/>
          <a:stretch>
            <a:fillRect/>
          </a:stretch>
        </p:blipFill>
        <p:spPr bwMode="auto">
          <a:xfrm>
            <a:off x="5500694" y="3500414"/>
            <a:ext cx="3288515" cy="335758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err="1" smtClean="0"/>
              <a:t>Conclutions</a:t>
            </a:r>
            <a:endParaRPr lang="es-VE" dirty="0"/>
          </a:p>
        </p:txBody>
      </p:sp>
      <p:sp>
        <p:nvSpPr>
          <p:cNvPr id="3" name="2 Marcador de contenido"/>
          <p:cNvSpPr>
            <a:spLocks noGrp="1"/>
          </p:cNvSpPr>
          <p:nvPr>
            <p:ph idx="1"/>
          </p:nvPr>
        </p:nvSpPr>
        <p:spPr/>
        <p:txBody>
          <a:bodyPr/>
          <a:lstStyle/>
          <a:p>
            <a:pPr>
              <a:buNone/>
            </a:pPr>
            <a:r>
              <a:rPr lang="en-US" sz="2000" dirty="0" smtClean="0"/>
              <a:t>Understanding a city's spatial structure is essential to understanding its potential for different development objectives. </a:t>
            </a:r>
          </a:p>
          <a:p>
            <a:pPr>
              <a:buNone/>
            </a:pPr>
            <a:r>
              <a:rPr lang="en-US" sz="2000" dirty="0" smtClean="0"/>
              <a:t>	Some urban shapes are just more compatible with environmental and social objectives.  Some city layouts,  are unfavorable to the development of public transit; others not only increase public transit's efficiency but also reduce residential floor </a:t>
            </a:r>
            <a:r>
              <a:rPr lang="en-US" sz="2000" dirty="0" smtClean="0"/>
              <a:t>consumption.</a:t>
            </a:r>
            <a:endParaRPr lang="es-VE" sz="2000" dirty="0" smtClean="0"/>
          </a:p>
          <a:p>
            <a:endParaRPr lang="es-VE" dirty="0"/>
          </a:p>
        </p:txBody>
      </p:sp>
      <p:pic>
        <p:nvPicPr>
          <p:cNvPr id="4" name="3 Imagen" descr="3522.jpg"/>
          <p:cNvPicPr>
            <a:picLocks noChangeAspect="1"/>
          </p:cNvPicPr>
          <p:nvPr/>
        </p:nvPicPr>
        <p:blipFill>
          <a:blip r:embed="rId2" cstate="print"/>
          <a:stretch>
            <a:fillRect/>
          </a:stretch>
        </p:blipFill>
        <p:spPr>
          <a:xfrm>
            <a:off x="2714612" y="3643314"/>
            <a:ext cx="4143404" cy="2873361"/>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106</TotalTime>
  <Words>73</Words>
  <Application>Microsoft Office PowerPoint</Application>
  <PresentationFormat>Presentación en pantalla (4:3)</PresentationFormat>
  <Paragraphs>31</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Vértice</vt:lpstr>
      <vt:lpstr>Diapositiva 1</vt:lpstr>
      <vt:lpstr>Introduction</vt:lpstr>
      <vt:lpstr>Basic Concepts</vt:lpstr>
      <vt:lpstr>Can urban planners influence a city spatial structure?</vt:lpstr>
      <vt:lpstr>Do cities’ shape tend to converge toward a standard spatial organization? </vt:lpstr>
      <vt:lpstr>Urban Spatial Structures</vt:lpstr>
      <vt:lpstr>Spatial Organization from Architecture’s Perspective. </vt:lpstr>
      <vt:lpstr>Conclutions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Oriana</dc:creator>
  <cp:lastModifiedBy>Mito y Matías</cp:lastModifiedBy>
  <cp:revision>8</cp:revision>
  <dcterms:created xsi:type="dcterms:W3CDTF">2010-03-11T00:07:10Z</dcterms:created>
  <dcterms:modified xsi:type="dcterms:W3CDTF">2010-03-11T02:03:58Z</dcterms:modified>
</cp:coreProperties>
</file>